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6" r:id="rId2"/>
    <p:sldId id="320" r:id="rId3"/>
    <p:sldId id="321" r:id="rId4"/>
    <p:sldId id="322" r:id="rId5"/>
    <p:sldId id="302" r:id="rId6"/>
    <p:sldId id="303" r:id="rId7"/>
    <p:sldId id="304" r:id="rId8"/>
    <p:sldId id="305" r:id="rId9"/>
    <p:sldId id="306" r:id="rId10"/>
    <p:sldId id="307" r:id="rId11"/>
    <p:sldId id="308" r:id="rId12"/>
    <p:sldId id="309" r:id="rId13"/>
    <p:sldId id="301" r:id="rId14"/>
    <p:sldId id="310" r:id="rId15"/>
    <p:sldId id="311" r:id="rId16"/>
    <p:sldId id="312" r:id="rId17"/>
    <p:sldId id="313" r:id="rId18"/>
    <p:sldId id="314" r:id="rId19"/>
    <p:sldId id="315" r:id="rId20"/>
    <p:sldId id="278" r:id="rId21"/>
    <p:sldId id="323" r:id="rId22"/>
    <p:sldId id="316" r:id="rId23"/>
    <p:sldId id="317" r:id="rId24"/>
    <p:sldId id="318" r:id="rId25"/>
    <p:sldId id="31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k Adkins" initials="MA" lastIdx="1" clrIdx="0">
    <p:extLst>
      <p:ext uri="{19B8F6BF-5375-455C-9EA6-DF929625EA0E}">
        <p15:presenceInfo xmlns:p15="http://schemas.microsoft.com/office/powerpoint/2012/main" userId="a027bffc356b7a0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9946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123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6193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9966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2929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9654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8296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4467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80470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0853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9990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726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6730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088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2254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1180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7808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ADE90B9-7C2D-4E91-8540-97D52A8FB34B}" type="datetimeFigureOut">
              <a:rPr lang="en-CA" smtClean="0"/>
              <a:t>2019-05-16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91108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FEE25-4BA1-431B-A602-C0DCA9C29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4871" y="2400758"/>
            <a:ext cx="4645250" cy="2056483"/>
          </a:xfrm>
        </p:spPr>
        <p:txBody>
          <a:bodyPr anchor="b">
            <a:normAutofit/>
          </a:bodyPr>
          <a:lstStyle/>
          <a:p>
            <a:pPr algn="l"/>
            <a:r>
              <a:rPr lang="en-CA" b="1" dirty="0"/>
              <a:t>Welcome,</a:t>
            </a:r>
            <a:br>
              <a:rPr lang="en-CA" b="1" dirty="0"/>
            </a:br>
            <a:r>
              <a:rPr lang="en-CA" b="1" dirty="0"/>
              <a:t>to The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40E147-EFC2-49AF-B4BA-71B5A9F3E4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9" r="3100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B93A7A-29CE-42D1-9BF7-F2742FE13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496" y="3554588"/>
            <a:ext cx="2754312" cy="31795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6D407C-872F-4AE6-A93E-DC418A3053CA}"/>
              </a:ext>
            </a:extLst>
          </p:cNvPr>
          <p:cNvSpPr txBox="1"/>
          <p:nvPr/>
        </p:nvSpPr>
        <p:spPr>
          <a:xfrm>
            <a:off x="4425067" y="5458265"/>
            <a:ext cx="4493171" cy="117608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Mark Adkins</a:t>
            </a:r>
          </a:p>
          <a:p>
            <a:r>
              <a:rPr lang="en-US" sz="2400" dirty="0"/>
              <a:t>Institute for Social Research</a:t>
            </a:r>
            <a:br>
              <a:rPr lang="en-US" sz="2400" dirty="0"/>
            </a:br>
            <a:r>
              <a:rPr lang="en-US" sz="2400" dirty="0"/>
              <a:t>York University</a:t>
            </a:r>
          </a:p>
          <a:p>
            <a:endParaRPr lang="en-US" sz="2400" dirty="0"/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700674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checking Factor levels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If we already have a factor, we can check the levels by using the levels() function</a:t>
            </a:r>
            <a:br>
              <a:rPr lang="en-CA" sz="2400" dirty="0"/>
            </a:br>
            <a:r>
              <a:rPr lang="en-CA" sz="2400" dirty="0"/>
              <a:t>&gt; levels(</a:t>
            </a:r>
            <a:r>
              <a:rPr lang="en-CA" sz="2400" dirty="0" err="1"/>
              <a:t>month_dat</a:t>
            </a:r>
            <a:r>
              <a:rPr lang="en-CA" sz="2400" dirty="0"/>
              <a:t>)</a:t>
            </a:r>
            <a:br>
              <a:rPr lang="en-CA" sz="2400" dirty="0"/>
            </a:br>
            <a:r>
              <a:rPr lang="en-CA" sz="2400" dirty="0"/>
              <a:t>[1] Jan Feb Mar Apr May Jun Jul Aug Sep Oct Nov Dec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338700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manipulating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800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Manipulating factors can be tricky!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Behind the scenes, R is using an integer vector and using labels to hide the numerical values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For example:</a:t>
            </a:r>
            <a:br>
              <a:rPr lang="en-CA" sz="2400" dirty="0"/>
            </a:br>
            <a:r>
              <a:rPr lang="en-CA" sz="2400" dirty="0"/>
              <a:t>&gt; temp &lt;- factor(c(“14”,”21”,”28”))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as.integer</a:t>
            </a:r>
            <a:r>
              <a:rPr lang="en-CA" sz="2400" dirty="0"/>
              <a:t>(temp)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What do you think the output will be?</a:t>
            </a:r>
          </a:p>
        </p:txBody>
      </p:sp>
    </p:spTree>
    <p:extLst>
      <p:ext uri="{BB962C8B-B14F-4D97-AF65-F5344CB8AC3E}">
        <p14:creationId xmlns:p14="http://schemas.microsoft.com/office/powerpoint/2010/main" val="535625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manipulating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800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Manipulating factors can be tricky!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Behind the scenes, R is using an integer vector and using labels to hide the numerical values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For example:</a:t>
            </a:r>
            <a:br>
              <a:rPr lang="en-CA" sz="2400" dirty="0"/>
            </a:br>
            <a:r>
              <a:rPr lang="en-CA" sz="2400" dirty="0"/>
              <a:t>&gt; temp &lt;- factor(c(“14”,”21”,”28”))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as.integer</a:t>
            </a:r>
            <a:r>
              <a:rPr lang="en-CA" sz="2400" dirty="0"/>
              <a:t>(temp)</a:t>
            </a:r>
            <a:br>
              <a:rPr lang="en-CA" sz="2400" dirty="0"/>
            </a:br>
            <a:r>
              <a:rPr lang="en-CA" sz="2400" dirty="0"/>
              <a:t>[1] 1   2   3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4272952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The </a:t>
            </a:r>
            <a:r>
              <a:rPr lang="en-CA" sz="2400" dirty="0" err="1"/>
              <a:t>forcats</a:t>
            </a:r>
            <a:r>
              <a:rPr lang="en-CA" sz="2400" dirty="0"/>
              <a:t> package was designed for one purpose, to make working with factors easier and less prone to weird errors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Combining two factors which “should” have the same levels: </a:t>
            </a:r>
            <a:r>
              <a:rPr lang="en-CA" sz="2400" b="1" dirty="0" err="1"/>
              <a:t>fct_c</a:t>
            </a:r>
            <a:r>
              <a:rPr lang="en-CA" sz="2400" b="1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Collapsing factor levels: </a:t>
            </a:r>
            <a:r>
              <a:rPr lang="en-CA" sz="2400" b="1" dirty="0" err="1"/>
              <a:t>fct_collapse</a:t>
            </a:r>
            <a:r>
              <a:rPr lang="en-CA" sz="2400" b="1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Lump together least/most common factor levels into “other”: </a:t>
            </a:r>
            <a:r>
              <a:rPr lang="en-CA" sz="2400" b="1" dirty="0" err="1"/>
              <a:t>fct_lump</a:t>
            </a:r>
            <a:r>
              <a:rPr lang="en-CA" sz="2400" b="1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Reorder factor levels by hand: </a:t>
            </a:r>
            <a:r>
              <a:rPr lang="en-CA" sz="2400" b="1" dirty="0" err="1"/>
              <a:t>fct_relevel</a:t>
            </a:r>
            <a:r>
              <a:rPr lang="en-CA" sz="2400" b="1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Reorder factor levels using counts: </a:t>
            </a:r>
            <a:r>
              <a:rPr lang="en-CA" sz="2400" b="1" dirty="0" err="1"/>
              <a:t>fct_infreq</a:t>
            </a:r>
            <a:r>
              <a:rPr lang="en-CA" sz="2400" b="1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b="1" dirty="0"/>
          </a:p>
          <a:p>
            <a:r>
              <a:rPr lang="en-CA" b="1" dirty="0"/>
              <a:t>https://www.rdocumentation.org/packages/forcats/versions/0.4.0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684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combine two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Let’s use the simple example of gender</a:t>
            </a:r>
            <a:br>
              <a:rPr lang="en-CA" sz="2400" dirty="0"/>
            </a:br>
            <a:r>
              <a:rPr lang="en-CA" sz="2400" dirty="0"/>
              <a:t>&gt; study_1 &lt;- </a:t>
            </a:r>
            <a:r>
              <a:rPr lang="en-CA" sz="2400" dirty="0" err="1"/>
              <a:t>parse_factor</a:t>
            </a:r>
            <a:r>
              <a:rPr lang="en-CA" sz="2400" dirty="0"/>
              <a:t>(c(“</a:t>
            </a:r>
            <a:r>
              <a:rPr lang="en-CA" sz="2400" dirty="0" err="1"/>
              <a:t>male”,”female</a:t>
            </a:r>
            <a:r>
              <a:rPr lang="en-CA" sz="2400" dirty="0"/>
              <a:t>”))</a:t>
            </a:r>
            <a:br>
              <a:rPr lang="en-CA" sz="2400" dirty="0"/>
            </a:br>
            <a:r>
              <a:rPr lang="en-CA" sz="2400" dirty="0"/>
              <a:t>&gt; study_2 &lt;- </a:t>
            </a:r>
            <a:r>
              <a:rPr lang="en-CA" sz="2400" dirty="0" err="1"/>
              <a:t>parse_factor</a:t>
            </a:r>
            <a:r>
              <a:rPr lang="en-CA" sz="2400" dirty="0"/>
              <a:t>(c(“</a:t>
            </a:r>
            <a:r>
              <a:rPr lang="en-CA" sz="2400" dirty="0" err="1"/>
              <a:t>female”,”other</a:t>
            </a:r>
            <a:r>
              <a:rPr lang="en-CA" sz="2400" dirty="0"/>
              <a:t>”))</a:t>
            </a:r>
            <a:br>
              <a:rPr lang="en-CA" sz="2400" dirty="0"/>
            </a:br>
            <a:r>
              <a:rPr lang="en-CA" sz="2400" dirty="0"/>
              <a:t>&gt; study_3 &lt;- </a:t>
            </a:r>
            <a:r>
              <a:rPr lang="en-CA" sz="2400" dirty="0" err="1"/>
              <a:t>parse_factor</a:t>
            </a:r>
            <a:r>
              <a:rPr lang="en-CA" sz="2400" dirty="0"/>
              <a:t>(c(“male”))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# naive approach, use the combine function</a:t>
            </a:r>
            <a:br>
              <a:rPr lang="en-CA" sz="2400" dirty="0"/>
            </a:br>
            <a:r>
              <a:rPr lang="en-CA" sz="2400" dirty="0"/>
              <a:t>&gt;c(study_1,study_2,study_3)</a:t>
            </a:r>
            <a:br>
              <a:rPr lang="en-CA" sz="2400" dirty="0"/>
            </a:br>
            <a:r>
              <a:rPr lang="en-CA" sz="2400" dirty="0"/>
              <a:t>[1] 2  1  1  2  1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fct_c</a:t>
            </a:r>
            <a:r>
              <a:rPr lang="en-CA" sz="2400" dirty="0"/>
              <a:t>(study_1, study_2, study3)</a:t>
            </a:r>
            <a:br>
              <a:rPr lang="en-CA" sz="2400" dirty="0"/>
            </a:br>
            <a:r>
              <a:rPr lang="en-CA" sz="2400" dirty="0"/>
              <a:t>[1] male   female </a:t>
            </a:r>
            <a:r>
              <a:rPr lang="en-CA" sz="2400" dirty="0" err="1"/>
              <a:t>female</a:t>
            </a:r>
            <a:r>
              <a:rPr lang="en-CA" sz="2400" dirty="0"/>
              <a:t> other  male</a:t>
            </a:r>
            <a:br>
              <a:rPr lang="en-CA" sz="2400" dirty="0"/>
            </a:br>
            <a:r>
              <a:rPr lang="en-CA" sz="2400" dirty="0"/>
              <a:t>Levels: male female other</a:t>
            </a:r>
            <a:br>
              <a:rPr lang="en-CA" sz="2400" dirty="0"/>
            </a:br>
            <a:endParaRPr lang="en-CA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615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collapse levels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Let’s use the simple example of birth month from earlier, but collapse the factor down into seasons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fct_collapse</a:t>
            </a:r>
            <a:r>
              <a:rPr lang="en-CA" sz="2400" dirty="0"/>
              <a:t>(</a:t>
            </a:r>
            <a:r>
              <a:rPr lang="en-CA" sz="2400" dirty="0" err="1"/>
              <a:t>month_dat</a:t>
            </a:r>
            <a:r>
              <a:rPr lang="en-CA" sz="2400" dirty="0"/>
              <a:t>,</a:t>
            </a:r>
            <a:br>
              <a:rPr lang="en-CA" sz="2400" dirty="0"/>
            </a:br>
            <a:r>
              <a:rPr lang="en-CA" sz="2400" dirty="0"/>
              <a:t>		spring = c(“</a:t>
            </a:r>
            <a:r>
              <a:rPr lang="en-CA" sz="2400" dirty="0" err="1"/>
              <a:t>Mar”,”Apr”,”May</a:t>
            </a:r>
            <a:r>
              <a:rPr lang="en-CA" sz="2400" dirty="0"/>
              <a:t>”),</a:t>
            </a:r>
            <a:br>
              <a:rPr lang="en-CA" sz="2400" dirty="0"/>
            </a:br>
            <a:r>
              <a:rPr lang="en-CA" sz="2400" dirty="0"/>
              <a:t>		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		)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can check the results using </a:t>
            </a:r>
            <a:r>
              <a:rPr lang="en-CA" sz="2400" dirty="0" err="1"/>
              <a:t>fct_count</a:t>
            </a:r>
            <a:r>
              <a:rPr lang="en-CA" sz="2400" dirty="0"/>
              <a:t>() before and after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41083A7-7672-4784-BC6D-6644A89520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6" y="5805148"/>
            <a:ext cx="2332672" cy="81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79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lump together levels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If we have many levels with only a few observations, it might be convenient to lump the smallest groups together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# Retain the three largest levels</a:t>
            </a:r>
            <a:br>
              <a:rPr lang="en-CA" sz="2400" dirty="0"/>
            </a:br>
            <a:r>
              <a:rPr lang="en-CA" sz="2400" dirty="0"/>
              <a:t>&gt;</a:t>
            </a:r>
            <a:r>
              <a:rPr lang="en-CA" sz="2400" dirty="0" err="1"/>
              <a:t>fct_lump</a:t>
            </a:r>
            <a:r>
              <a:rPr lang="en-CA" sz="2400" dirty="0"/>
              <a:t>(</a:t>
            </a:r>
            <a:r>
              <a:rPr lang="en-CA" sz="2400" dirty="0" err="1"/>
              <a:t>data_factor</a:t>
            </a:r>
            <a:r>
              <a:rPr lang="en-CA" sz="2400" dirty="0"/>
              <a:t>, n = 3)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#Retain the three smallest levels</a:t>
            </a:r>
            <a:br>
              <a:rPr lang="en-CA" sz="2400" dirty="0"/>
            </a:br>
            <a:r>
              <a:rPr lang="en-CA" sz="2400" dirty="0"/>
              <a:t>&gt;</a:t>
            </a:r>
            <a:r>
              <a:rPr lang="en-CA" sz="2400" dirty="0" err="1"/>
              <a:t>fct_lump</a:t>
            </a:r>
            <a:r>
              <a:rPr lang="en-CA" sz="2400" dirty="0"/>
              <a:t>(</a:t>
            </a:r>
            <a:r>
              <a:rPr lang="en-CA" sz="2400" dirty="0" err="1"/>
              <a:t>data_factor</a:t>
            </a:r>
            <a:r>
              <a:rPr lang="en-CA" sz="2400" dirty="0"/>
              <a:t>, n = -3)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Let’s hop into </a:t>
            </a:r>
            <a:r>
              <a:rPr lang="en-CA" sz="2400" dirty="0" err="1"/>
              <a:t>Rstudio</a:t>
            </a:r>
            <a:r>
              <a:rPr lang="en-CA" sz="2400" dirty="0"/>
              <a:t> and load our superhero dataset and play around with eye color!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2DA870B-09FD-455E-8810-86A25C94BC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6" y="5805148"/>
            <a:ext cx="2332672" cy="81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928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relevel a factor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might have a factor already created, but we don’t like the order of the levels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can use </a:t>
            </a:r>
            <a:r>
              <a:rPr lang="en-CA" sz="2400" dirty="0" err="1"/>
              <a:t>fct_relevel</a:t>
            </a:r>
            <a:r>
              <a:rPr lang="en-CA" sz="2400" dirty="0"/>
              <a:t>() to manually change the order of the levels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&gt; </a:t>
            </a:r>
            <a:r>
              <a:rPr lang="en-CA" sz="2400" dirty="0" err="1"/>
              <a:t>temp_factor</a:t>
            </a:r>
            <a:r>
              <a:rPr lang="en-CA" sz="2400" dirty="0"/>
              <a:t> &lt;- factor(c(“A”,”B”,”C”))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fct_relevel</a:t>
            </a:r>
            <a:r>
              <a:rPr lang="en-CA" sz="2400" dirty="0"/>
              <a:t>(</a:t>
            </a:r>
            <a:r>
              <a:rPr lang="en-CA" sz="2400" dirty="0" err="1"/>
              <a:t>temp_factor</a:t>
            </a:r>
            <a:r>
              <a:rPr lang="en-CA" sz="2400" dirty="0"/>
              <a:t>, “C”)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fct_relevel</a:t>
            </a:r>
            <a:r>
              <a:rPr lang="en-CA" sz="2400" dirty="0"/>
              <a:t>(</a:t>
            </a:r>
            <a:r>
              <a:rPr lang="en-CA" sz="2400" dirty="0" err="1"/>
              <a:t>temp_factor</a:t>
            </a:r>
            <a:r>
              <a:rPr lang="en-CA" sz="2400" dirty="0"/>
              <a:t>, “A”, after = Inf)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3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reorder a factor using counts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While the order of levels might be arbitrary, it can greatly improve graphing by reordering the levels based on counts</a:t>
            </a:r>
            <a:br>
              <a:rPr lang="en-CA" sz="2400" dirty="0"/>
            </a:br>
            <a:endParaRPr lang="en-CA" sz="2400" dirty="0"/>
          </a:p>
          <a:p>
            <a:r>
              <a:rPr lang="en-CA" sz="2400" dirty="0"/>
              <a:t>	&gt; </a:t>
            </a:r>
            <a:r>
              <a:rPr lang="en-CA" sz="2400" dirty="0" err="1"/>
              <a:t>fct_infreq</a:t>
            </a:r>
            <a:r>
              <a:rPr lang="en-CA" sz="2400" dirty="0"/>
              <a:t>(</a:t>
            </a:r>
            <a:r>
              <a:rPr lang="en-CA" sz="2400" dirty="0" err="1"/>
              <a:t>temp_factor</a:t>
            </a:r>
            <a:r>
              <a:rPr lang="en-CA" sz="2400" dirty="0"/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323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other helpful functions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While we won’t cover them today, these other function might come in handy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Be sure to check out the help documentation to learn how to use them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fct_rev</a:t>
            </a:r>
            <a:r>
              <a:rPr lang="en-CA" sz="2400" dirty="0"/>
              <a:t>() – reverse the order of the levels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fct_drop</a:t>
            </a:r>
            <a:r>
              <a:rPr lang="en-CA" sz="2400" dirty="0"/>
              <a:t>() – drop unused levels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fct_reorder</a:t>
            </a:r>
            <a:r>
              <a:rPr lang="en-CA" sz="2400" dirty="0"/>
              <a:t>() – reorder levels using another variable as a sorting criterion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fct_other</a:t>
            </a:r>
            <a:r>
              <a:rPr lang="en-CA" sz="2400" dirty="0"/>
              <a:t>() – replace levels with “other”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fct_expand</a:t>
            </a:r>
            <a:r>
              <a:rPr lang="en-CA" sz="2400" dirty="0"/>
              <a:t>() – add additional levels to a factor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14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Missing data - </a:t>
            </a:r>
            <a:r>
              <a:rPr lang="en-CA" sz="3600" b="1" dirty="0" err="1"/>
              <a:t>na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R has a special value for missing data </a:t>
            </a:r>
            <a:r>
              <a:rPr lang="en-CA" sz="2800" b="1" dirty="0"/>
              <a:t>NA</a:t>
            </a: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Missing values propagate by default in R unless we tell our functions how to handle missing data</a:t>
            </a:r>
          </a:p>
          <a:p>
            <a:endParaRPr lang="en-CA" sz="2300" dirty="0"/>
          </a:p>
          <a:p>
            <a:r>
              <a:rPr lang="en-CA" sz="2300" dirty="0"/>
              <a:t>	&gt;mean(c(1,2,3))</a:t>
            </a:r>
            <a:br>
              <a:rPr lang="en-CA" sz="2300" dirty="0"/>
            </a:br>
            <a:r>
              <a:rPr lang="en-CA" sz="2300" dirty="0"/>
              <a:t>	[1] 2</a:t>
            </a:r>
            <a:br>
              <a:rPr lang="en-CA" sz="2300" dirty="0"/>
            </a:br>
            <a:br>
              <a:rPr lang="en-CA" sz="2300" dirty="0"/>
            </a:br>
            <a:r>
              <a:rPr lang="en-CA" sz="2300" dirty="0"/>
              <a:t>	&gt;mean(c(1,2,3,NA))</a:t>
            </a:r>
            <a:br>
              <a:rPr lang="en-CA" sz="2300" dirty="0"/>
            </a:br>
            <a:r>
              <a:rPr lang="en-CA" sz="2300" dirty="0"/>
              <a:t>	[1] NA</a:t>
            </a:r>
            <a:br>
              <a:rPr lang="en-CA" sz="2300" dirty="0"/>
            </a:br>
            <a:endParaRPr lang="en-CA" sz="2300" dirty="0"/>
          </a:p>
          <a:p>
            <a:r>
              <a:rPr lang="en-CA" sz="2300" dirty="0"/>
              <a:t>	&gt;mean(c(1,2,3,NA),na.rm = TRUE)</a:t>
            </a:r>
            <a:br>
              <a:rPr lang="en-CA" sz="2300" dirty="0"/>
            </a:br>
            <a:r>
              <a:rPr lang="en-CA" sz="2300" dirty="0"/>
              <a:t>	[1] 2</a:t>
            </a:r>
            <a:br>
              <a:rPr lang="en-CA" sz="2800" b="1" dirty="0"/>
            </a:br>
            <a:endParaRPr lang="en-CA" sz="2800" b="1" dirty="0"/>
          </a:p>
        </p:txBody>
      </p:sp>
    </p:spTree>
    <p:extLst>
      <p:ext uri="{BB962C8B-B14F-4D97-AF65-F5344CB8AC3E}">
        <p14:creationId xmlns:p14="http://schemas.microsoft.com/office/powerpoint/2010/main" val="3872041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dplyr</a:t>
            </a:r>
            <a:r>
              <a:rPr lang="en-CA" sz="3600" b="1" dirty="0"/>
              <a:t> – merging tables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If you have data spread across multiple tables which you want to merge together, the best way to do so is using a join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3D33CE-9B01-4C9B-94E2-D2AF86EC6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467234"/>
              </p:ext>
            </p:extLst>
          </p:nvPr>
        </p:nvGraphicFramePr>
        <p:xfrm>
          <a:off x="3237768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name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“Peter”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“Anna”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“Lisa”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“Tom”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E077CAD-6D3C-4048-BDE8-64FA27034A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905103"/>
              </p:ext>
            </p:extLst>
          </p:nvPr>
        </p:nvGraphicFramePr>
        <p:xfrm>
          <a:off x="7658691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grades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95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66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2C3AC88-CE1C-44DB-9B0A-8301250B5DF5}"/>
              </a:ext>
            </a:extLst>
          </p:cNvPr>
          <p:cNvSpPr txBox="1"/>
          <p:nvPr/>
        </p:nvSpPr>
        <p:spPr>
          <a:xfrm>
            <a:off x="4540241" y="3335309"/>
            <a:ext cx="1459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List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12EBFD-31B5-4F11-8664-999375CE13ED}"/>
              </a:ext>
            </a:extLst>
          </p:cNvPr>
          <p:cNvSpPr txBox="1"/>
          <p:nvPr/>
        </p:nvSpPr>
        <p:spPr>
          <a:xfrm>
            <a:off x="8623732" y="3331791"/>
            <a:ext cx="2133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Grades</a:t>
            </a:r>
          </a:p>
        </p:txBody>
      </p:sp>
    </p:spTree>
    <p:extLst>
      <p:ext uri="{BB962C8B-B14F-4D97-AF65-F5344CB8AC3E}">
        <p14:creationId xmlns:p14="http://schemas.microsoft.com/office/powerpoint/2010/main" val="3749916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dplyr</a:t>
            </a:r>
            <a:r>
              <a:rPr lang="en-CA" sz="3600" b="1" dirty="0"/>
              <a:t> – merging tables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When performing joins, be sure to think carefully about unique identifier columns shared by both tables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By default, </a:t>
            </a:r>
            <a:r>
              <a:rPr lang="en-CA" sz="2400" dirty="0" err="1"/>
              <a:t>dplyr</a:t>
            </a:r>
            <a:r>
              <a:rPr lang="en-CA" sz="2400" dirty="0"/>
              <a:t> joins use all shared columns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3D33CE-9B01-4C9B-94E2-D2AF86EC6B9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37768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name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“Peter”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“Anna”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“Lisa”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“Tom”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E077CAD-6D3C-4048-BDE8-64FA27034AE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658691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grades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95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66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2C3AC88-CE1C-44DB-9B0A-8301250B5DF5}"/>
              </a:ext>
            </a:extLst>
          </p:cNvPr>
          <p:cNvSpPr txBox="1"/>
          <p:nvPr/>
        </p:nvSpPr>
        <p:spPr>
          <a:xfrm>
            <a:off x="4540241" y="3335309"/>
            <a:ext cx="1459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List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12EBFD-31B5-4F11-8664-999375CE13ED}"/>
              </a:ext>
            </a:extLst>
          </p:cNvPr>
          <p:cNvSpPr txBox="1"/>
          <p:nvPr/>
        </p:nvSpPr>
        <p:spPr>
          <a:xfrm>
            <a:off x="8623732" y="3331791"/>
            <a:ext cx="2133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Grades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CE8486-F9FA-4721-B31A-934B1DED991C}"/>
              </a:ext>
            </a:extLst>
          </p:cNvPr>
          <p:cNvSpPr/>
          <p:nvPr/>
        </p:nvSpPr>
        <p:spPr>
          <a:xfrm>
            <a:off x="3237768" y="3884898"/>
            <a:ext cx="2037617" cy="1854199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EA5A562-9DE7-46CF-B96B-050BEA3957A6}"/>
              </a:ext>
            </a:extLst>
          </p:cNvPr>
          <p:cNvSpPr/>
          <p:nvPr/>
        </p:nvSpPr>
        <p:spPr>
          <a:xfrm>
            <a:off x="7658691" y="3884897"/>
            <a:ext cx="2037617" cy="1854199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24132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dplyr</a:t>
            </a:r>
            <a:r>
              <a:rPr lang="en-CA" sz="3600" b="1" dirty="0"/>
              <a:t> – Left join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The first join we will look at is the </a:t>
            </a:r>
            <a:r>
              <a:rPr lang="en-CA" sz="2400" dirty="0" err="1"/>
              <a:t>left_join</a:t>
            </a:r>
            <a:r>
              <a:rPr lang="en-CA" sz="2400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The goal is to retain all of the rows in the left table, and match any of the data from columns in the right table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3D33CE-9B01-4C9B-94E2-D2AF86EC6B9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37768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name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“Peter”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“Anna”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“Lisa”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“Tom”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2C3AC88-CE1C-44DB-9B0A-8301250B5DF5}"/>
              </a:ext>
            </a:extLst>
          </p:cNvPr>
          <p:cNvSpPr txBox="1"/>
          <p:nvPr/>
        </p:nvSpPr>
        <p:spPr>
          <a:xfrm>
            <a:off x="4540241" y="3335309"/>
            <a:ext cx="1459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List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12EBFD-31B5-4F11-8664-999375CE13ED}"/>
              </a:ext>
            </a:extLst>
          </p:cNvPr>
          <p:cNvSpPr txBox="1"/>
          <p:nvPr/>
        </p:nvSpPr>
        <p:spPr>
          <a:xfrm>
            <a:off x="8623732" y="3331791"/>
            <a:ext cx="2133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Grades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155138-0DD6-4601-9E98-7D87A9C8D0BD}"/>
              </a:ext>
            </a:extLst>
          </p:cNvPr>
          <p:cNvSpPr/>
          <p:nvPr/>
        </p:nvSpPr>
        <p:spPr>
          <a:xfrm>
            <a:off x="3237768" y="4248442"/>
            <a:ext cx="4064000" cy="1490655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6009AAF5-E7B2-4CFC-BD0B-EB2E1FB6F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532237"/>
              </p:ext>
            </p:extLst>
          </p:nvPr>
        </p:nvGraphicFramePr>
        <p:xfrm>
          <a:off x="7658691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grades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95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66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F938BE52-92D3-41CE-8015-47AF91781F2A}"/>
              </a:ext>
            </a:extLst>
          </p:cNvPr>
          <p:cNvSpPr/>
          <p:nvPr/>
        </p:nvSpPr>
        <p:spPr>
          <a:xfrm>
            <a:off x="7658691" y="4227989"/>
            <a:ext cx="4064000" cy="1174005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8642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dplyr</a:t>
            </a:r>
            <a:r>
              <a:rPr lang="en-CA" sz="3600" b="1" dirty="0"/>
              <a:t> – left join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can do this with a single function which specifies the tables to join, and the columns(s) to use to match the tables together: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left_join</a:t>
            </a:r>
            <a:r>
              <a:rPr lang="en-CA" sz="2400" dirty="0"/>
              <a:t>(</a:t>
            </a:r>
            <a:r>
              <a:rPr lang="en-CA" sz="2400" dirty="0" err="1"/>
              <a:t>class_list</a:t>
            </a:r>
            <a:r>
              <a:rPr lang="en-CA" sz="2400" dirty="0"/>
              <a:t>, </a:t>
            </a:r>
            <a:r>
              <a:rPr lang="en-CA" sz="2400" dirty="0" err="1"/>
              <a:t>class_grades</a:t>
            </a:r>
            <a:r>
              <a:rPr lang="en-CA" sz="2400" dirty="0"/>
              <a:t>, by = “id”)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3D33CE-9B01-4C9B-94E2-D2AF86EC6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0014958"/>
              </p:ext>
            </p:extLst>
          </p:nvPr>
        </p:nvGraphicFramePr>
        <p:xfrm>
          <a:off x="4191076" y="3960573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4808617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name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grades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“Peter”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95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“Anna”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“Lisa”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“Tom”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0A12EBFD-31B5-4F11-8664-999375CE13ED}"/>
              </a:ext>
            </a:extLst>
          </p:cNvPr>
          <p:cNvSpPr txBox="1"/>
          <p:nvPr/>
        </p:nvSpPr>
        <p:spPr>
          <a:xfrm>
            <a:off x="6058209" y="3427644"/>
            <a:ext cx="2842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Left Joined Tables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A747D-87D2-4CEF-BC1B-7F385FE1A304}"/>
              </a:ext>
            </a:extLst>
          </p:cNvPr>
          <p:cNvSpPr/>
          <p:nvPr/>
        </p:nvSpPr>
        <p:spPr>
          <a:xfrm flipV="1">
            <a:off x="8257735" y="5401993"/>
            <a:ext cx="2029341" cy="412779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64645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dplyr</a:t>
            </a:r>
            <a:r>
              <a:rPr lang="en-CA" sz="3600" b="1" dirty="0"/>
              <a:t> – merging tables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Let’s try out some other ways to join these tables!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3D33CE-9B01-4C9B-94E2-D2AF86EC6B9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37768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name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“Peter”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“Anna”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“Lisa”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“Tom”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E077CAD-6D3C-4048-BDE8-64FA27034AE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658691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grades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95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66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2C3AC88-CE1C-44DB-9B0A-8301250B5DF5}"/>
              </a:ext>
            </a:extLst>
          </p:cNvPr>
          <p:cNvSpPr txBox="1"/>
          <p:nvPr/>
        </p:nvSpPr>
        <p:spPr>
          <a:xfrm>
            <a:off x="4540241" y="3335309"/>
            <a:ext cx="1459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List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12EBFD-31B5-4F11-8664-999375CE13ED}"/>
              </a:ext>
            </a:extLst>
          </p:cNvPr>
          <p:cNvSpPr txBox="1"/>
          <p:nvPr/>
        </p:nvSpPr>
        <p:spPr>
          <a:xfrm>
            <a:off x="8623732" y="3331791"/>
            <a:ext cx="2133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Grades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7C9F5D0-B8E4-4D69-A85A-5D32130D65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6" y="5805148"/>
            <a:ext cx="2332672" cy="81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2852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Base r - programming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Let’s spend some time learning some programming basics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Conditional statements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Looping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/>
              <a:t>Next week, </a:t>
            </a:r>
            <a:r>
              <a:rPr lang="en-CA" sz="2400" dirty="0"/>
              <a:t>we will learn to create your own functions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7C9F5D0-B8E4-4D69-A85A-5D32130D65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6" y="5805148"/>
            <a:ext cx="2332672" cy="81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48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Missing data – </a:t>
            </a:r>
            <a:r>
              <a:rPr lang="en-CA" sz="3600" b="1" dirty="0" err="1"/>
              <a:t>readr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have already learned how to import data using the </a:t>
            </a:r>
            <a:r>
              <a:rPr lang="en-CA" sz="2400" dirty="0" err="1"/>
              <a:t>readr</a:t>
            </a:r>
            <a:r>
              <a:rPr lang="en-CA" sz="2400" dirty="0"/>
              <a:t> package, but how does it handle missing data?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Let’s take a peak at the help documentation in R</a:t>
            </a:r>
            <a:br>
              <a:rPr lang="en-CA" sz="2400" dirty="0"/>
            </a:br>
            <a:r>
              <a:rPr lang="en-CA" sz="2400" dirty="0"/>
              <a:t>&gt;?</a:t>
            </a:r>
            <a:r>
              <a:rPr lang="en-CA" sz="2400" dirty="0" err="1"/>
              <a:t>read_csv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How can we improve the following import function to handle missing data?</a:t>
            </a:r>
            <a:br>
              <a:rPr lang="en-CA" sz="2400" dirty="0"/>
            </a:br>
            <a:r>
              <a:rPr lang="en-CA" sz="2400" dirty="0"/>
              <a:t>&gt;</a:t>
            </a:r>
            <a:r>
              <a:rPr lang="en-CA" sz="2400" dirty="0" err="1"/>
              <a:t>superhero_data</a:t>
            </a:r>
            <a:r>
              <a:rPr lang="en-CA" sz="2400" dirty="0"/>
              <a:t> &lt;- </a:t>
            </a:r>
            <a:r>
              <a:rPr lang="en-CA" sz="2400" dirty="0" err="1"/>
              <a:t>read_csv</a:t>
            </a:r>
            <a:r>
              <a:rPr lang="en-CA" sz="2400" dirty="0"/>
              <a:t>("data/heroes_information.csv")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454817-18C5-4896-88B3-5B26C38958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F3E398-AF09-40B0-BCB6-C149E4D7AF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6" y="5805148"/>
            <a:ext cx="2332672" cy="81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879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Missing data – </a:t>
            </a:r>
            <a:r>
              <a:rPr lang="en-CA" sz="3600" b="1" dirty="0" err="1"/>
              <a:t>readr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have already learned how to import data using the </a:t>
            </a:r>
            <a:r>
              <a:rPr lang="en-CA" sz="2400" dirty="0" err="1"/>
              <a:t>readr</a:t>
            </a:r>
            <a:r>
              <a:rPr lang="en-CA" sz="2400" dirty="0"/>
              <a:t> package, but how does it handle missing data?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Let’s take a peak at the help documentation in R</a:t>
            </a:r>
            <a:br>
              <a:rPr lang="en-CA" sz="2400" dirty="0"/>
            </a:br>
            <a:r>
              <a:rPr lang="en-CA" sz="2400" dirty="0"/>
              <a:t>&gt;?</a:t>
            </a:r>
            <a:r>
              <a:rPr lang="en-CA" sz="2400" dirty="0" err="1"/>
              <a:t>read_csv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How can we improve the following import function to handle missing data?</a:t>
            </a:r>
            <a:br>
              <a:rPr lang="en-CA" sz="2400" dirty="0"/>
            </a:br>
            <a:r>
              <a:rPr lang="en-CA" sz="2400" dirty="0"/>
              <a:t>&gt;</a:t>
            </a:r>
            <a:r>
              <a:rPr lang="en-CA" sz="2400" dirty="0" err="1"/>
              <a:t>superhero_data</a:t>
            </a:r>
            <a:r>
              <a:rPr lang="en-CA" sz="2400" dirty="0"/>
              <a:t> &lt;- </a:t>
            </a:r>
            <a:r>
              <a:rPr lang="en-CA" sz="2400" dirty="0" err="1"/>
              <a:t>read_csv</a:t>
            </a:r>
            <a:r>
              <a:rPr lang="en-CA" sz="2400" dirty="0"/>
              <a:t>("data/heroes_information.csv")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HINT: Our data uses “-” and -99 to denote missingness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454817-18C5-4896-88B3-5B26C38958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F3E398-AF09-40B0-BCB6-C149E4D7AF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6" y="5805148"/>
            <a:ext cx="2332672" cy="81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590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R uses a special type of vector for dealing with categorical variables, the factor</a:t>
            </a:r>
            <a:br>
              <a:rPr lang="en-CA" sz="2400" dirty="0"/>
            </a:b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They are useful when we have a fixed and known set of values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Its important to note that all they really are is integer vectors with labels attached to them</a:t>
            </a:r>
          </a:p>
        </p:txBody>
      </p:sp>
    </p:spTree>
    <p:extLst>
      <p:ext uri="{BB962C8B-B14F-4D97-AF65-F5344CB8AC3E}">
        <p14:creationId xmlns:p14="http://schemas.microsoft.com/office/powerpoint/2010/main" val="2483714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Creating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Lets begin with a simple example, birth months for six students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month_dat</a:t>
            </a:r>
            <a:r>
              <a:rPr lang="en-CA" sz="2400" dirty="0"/>
              <a:t> &lt;- c("Jan", "Aug", "Dec", "Mar", "Jun", "Jun")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can convert it into a factor using the factor() function</a:t>
            </a:r>
            <a:br>
              <a:rPr lang="en-CA" sz="2400" dirty="0"/>
            </a:br>
            <a:r>
              <a:rPr lang="en-CA" sz="2400" dirty="0"/>
              <a:t>&gt; factor(</a:t>
            </a:r>
            <a:r>
              <a:rPr lang="en-CA" sz="2400" dirty="0" err="1"/>
              <a:t>month_dat</a:t>
            </a:r>
            <a:r>
              <a:rPr lang="en-CA" sz="2400" dirty="0"/>
              <a:t>)</a:t>
            </a:r>
            <a:br>
              <a:rPr lang="en-CA" sz="2400" dirty="0"/>
            </a:br>
            <a:r>
              <a:rPr lang="en-CA" sz="2400" dirty="0"/>
              <a:t>[1] Jan Aug Dec Mar Jun </a:t>
            </a:r>
            <a:r>
              <a:rPr lang="en-CA" sz="2400" dirty="0" err="1"/>
              <a:t>Jun</a:t>
            </a:r>
            <a:br>
              <a:rPr lang="en-CA" sz="2400" dirty="0"/>
            </a:br>
            <a:r>
              <a:rPr lang="en-CA" sz="2400" dirty="0"/>
              <a:t>Levels: Aug Dec Jan Jun Mar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By default, R finds the unique values in our data and sorts them alphabetically to create the levels of our factor</a:t>
            </a:r>
            <a:br>
              <a:rPr lang="en-CA" sz="2400" dirty="0"/>
            </a:b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533597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Creating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In some cases this could be fine, but when there is a logical ordering for the levels of our factor we should manually specify them when we create a factor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&gt;factor(</a:t>
            </a:r>
            <a:r>
              <a:rPr lang="en-CA" sz="2400" dirty="0" err="1"/>
              <a:t>month_dat</a:t>
            </a:r>
            <a:r>
              <a:rPr lang="en-CA" sz="2400" dirty="0"/>
              <a:t>, levels = c(“Jan”, “Feb”, “Mar”, “Apr”, “May” …))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What if we made a typo within our data?</a:t>
            </a:r>
          </a:p>
        </p:txBody>
      </p:sp>
    </p:spTree>
    <p:extLst>
      <p:ext uri="{BB962C8B-B14F-4D97-AF65-F5344CB8AC3E}">
        <p14:creationId xmlns:p14="http://schemas.microsoft.com/office/powerpoint/2010/main" val="1031209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Creating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Any values in our </a:t>
            </a:r>
            <a:r>
              <a:rPr lang="en-CA" sz="2400" dirty="0" err="1"/>
              <a:t>month_dat</a:t>
            </a:r>
            <a:r>
              <a:rPr lang="en-CA" sz="2400" dirty="0"/>
              <a:t> object which are not a valid level are silently converted to NA!</a:t>
            </a:r>
            <a:br>
              <a:rPr lang="en-CA" sz="2400" dirty="0"/>
            </a:br>
            <a:r>
              <a:rPr lang="en-CA" sz="2400" dirty="0"/>
              <a:t>&gt; factor(c(“Jan”,”Aug”,”</a:t>
            </a:r>
            <a:r>
              <a:rPr lang="en-CA" sz="2400" dirty="0" err="1"/>
              <a:t>Jum</a:t>
            </a:r>
            <a:r>
              <a:rPr lang="en-CA" sz="2400" dirty="0"/>
              <a:t>”), levels =c(“</a:t>
            </a:r>
            <a:r>
              <a:rPr lang="en-CA" sz="2400" dirty="0" err="1"/>
              <a:t>Jan”,”Feb</a:t>
            </a:r>
            <a:r>
              <a:rPr lang="en-CA" sz="2400" dirty="0"/>
              <a:t>”, …))</a:t>
            </a:r>
            <a:br>
              <a:rPr lang="en-CA" sz="2400" dirty="0"/>
            </a:br>
            <a:r>
              <a:rPr lang="en-CA" sz="2400" dirty="0"/>
              <a:t>[1] Jan Aug &lt;NA&gt;</a:t>
            </a:r>
            <a:br>
              <a:rPr lang="en-CA" sz="2400" dirty="0"/>
            </a:br>
            <a:r>
              <a:rPr lang="en-CA" sz="2400" dirty="0"/>
              <a:t>Levels: Jan Feb Mar Apr May Jun Jul Aug Sep Oct Nov Dec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If we had a long vector, we might not even notice this loss of data!</a:t>
            </a:r>
          </a:p>
        </p:txBody>
      </p:sp>
    </p:spTree>
    <p:extLst>
      <p:ext uri="{BB962C8B-B14F-4D97-AF65-F5344CB8AC3E}">
        <p14:creationId xmlns:p14="http://schemas.microsoft.com/office/powerpoint/2010/main" val="2748940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Creating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To get around accidentally losing data, use the </a:t>
            </a:r>
            <a:r>
              <a:rPr lang="en-CA" sz="2400" dirty="0" err="1"/>
              <a:t>parse_factor</a:t>
            </a:r>
            <a:r>
              <a:rPr lang="en-CA" sz="2400" dirty="0"/>
              <a:t>() function from the </a:t>
            </a:r>
            <a:r>
              <a:rPr lang="en-CA" sz="2400" dirty="0" err="1"/>
              <a:t>readr</a:t>
            </a:r>
            <a:r>
              <a:rPr lang="en-CA" sz="2400" dirty="0"/>
              <a:t> package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The result will be the same, but there will be a warning issued in the console pane letting you know about values being converted to NA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You can examine the warnings in more detail by using the problems() function on the factor you just created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AC92E0-C4F2-42C6-8450-970C3D3541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0312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3414</TotalTime>
  <Words>891</Words>
  <Application>Microsoft Office PowerPoint</Application>
  <PresentationFormat>Widescreen</PresentationFormat>
  <Paragraphs>203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Century Gothic</vt:lpstr>
      <vt:lpstr>Mesh</vt:lpstr>
      <vt:lpstr>Welcome, to The</vt:lpstr>
      <vt:lpstr>Missing data - na</vt:lpstr>
      <vt:lpstr>Missing data – readr</vt:lpstr>
      <vt:lpstr>Missing data – readr</vt:lpstr>
      <vt:lpstr>Factors</vt:lpstr>
      <vt:lpstr>Creating Factors</vt:lpstr>
      <vt:lpstr>Creating Factors</vt:lpstr>
      <vt:lpstr>Creating Factors</vt:lpstr>
      <vt:lpstr>Creating Factors</vt:lpstr>
      <vt:lpstr>checking Factor levels</vt:lpstr>
      <vt:lpstr>manipulating Factors</vt:lpstr>
      <vt:lpstr>manipulating Factors</vt:lpstr>
      <vt:lpstr>forcats</vt:lpstr>
      <vt:lpstr>Forcats – combine two factors</vt:lpstr>
      <vt:lpstr>Forcats – collapse levels</vt:lpstr>
      <vt:lpstr>Forcats – lump together levels</vt:lpstr>
      <vt:lpstr>Forcats – relevel a factor</vt:lpstr>
      <vt:lpstr>Forcats – reorder a factor using counts</vt:lpstr>
      <vt:lpstr>Forcats – other helpful functions</vt:lpstr>
      <vt:lpstr>dplyr – merging tables</vt:lpstr>
      <vt:lpstr>dplyr – merging tables</vt:lpstr>
      <vt:lpstr>dplyr – Left join</vt:lpstr>
      <vt:lpstr>dplyr – left join</vt:lpstr>
      <vt:lpstr>dplyr – merging tables</vt:lpstr>
      <vt:lpstr>Base r - programming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Tidyverse!</dc:title>
  <dc:creator>Mark Adkins</dc:creator>
  <cp:lastModifiedBy>Mark Adkins</cp:lastModifiedBy>
  <cp:revision>137</cp:revision>
  <dcterms:created xsi:type="dcterms:W3CDTF">2018-08-16T01:36:29Z</dcterms:created>
  <dcterms:modified xsi:type="dcterms:W3CDTF">2019-05-16T15:25:02Z</dcterms:modified>
</cp:coreProperties>
</file>

<file path=docProps/thumbnail.jpeg>
</file>